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0A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8961120" y="4297680"/>
            <a:ext cx="5029200" cy="5029200"/>
          </a:xfrm>
          <a:prstGeom prst="ellipse">
            <a:avLst/>
          </a:prstGeom>
          <a:solidFill>
            <a:srgbClr val="7B2F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607040" y="5394960"/>
            <a:ext cx="2926080" cy="2926080"/>
          </a:xfrm>
          <a:prstGeom prst="ellipse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371600"/>
            <a:ext cx="10058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600" b="1">
                <a:solidFill>
                  <a:srgbClr val="FF2D78"/>
                </a:solidFill>
                <a:latin typeface="Arial"/>
              </a:rPr>
              <a:t>WORKSHOP EN VIVO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1920240"/>
            <a:ext cx="10241280" cy="2377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5000" b="1">
                <a:solidFill>
                  <a:srgbClr val="FFFFFF"/>
                </a:solidFill>
                <a:latin typeface="Arial"/>
              </a:rPr>
              <a:t>Flujos de trabajo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000" b="1">
                <a:solidFill>
                  <a:srgbClr val="FFFFFF"/>
                </a:solidFill>
                <a:latin typeface="Arial"/>
              </a:rPr>
              <a:t>agénticos con </a:t>
            </a:r>
            <a:r>
              <a:rPr sz="5000" b="1">
                <a:solidFill>
                  <a:srgbClr val="FF2D78"/>
                </a:solidFill>
                <a:latin typeface="Arial"/>
              </a:rPr>
              <a:t>DOE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4297680"/>
            <a:ext cx="877824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</a:pPr>
            <a:r>
              <a:rPr sz="1900" b="0">
                <a:solidFill>
                  <a:srgbClr val="D9CCEC"/>
                </a:solidFill>
                <a:latin typeface="Arial"/>
              </a:rPr>
              <a:t>Convierte cualquier reporte en un dashboard estándar —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900" b="0">
                <a:solidFill>
                  <a:srgbClr val="D9CCEC"/>
                </a:solidFill>
                <a:latin typeface="Arial"/>
              </a:rPr>
              <a:t>y deja que el sistema se construya solo.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594360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300" b="0">
                <a:solidFill>
                  <a:srgbClr val="B8A8CC"/>
                </a:solidFill>
                <a:latin typeface="Arial"/>
              </a:rPr>
              <a:t>Directives · Orchestration · Execution    |    Nequi ·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658368"/>
            <a:ext cx="256032" cy="2560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207008" y="640080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7B2FF7"/>
                </a:solidFill>
                <a:latin typeface="Arial"/>
              </a:rPr>
              <a:t>EL EJERCICIO DE HOY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05840"/>
            <a:ext cx="1051560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700" b="1">
                <a:solidFill>
                  <a:srgbClr val="1A1A2E"/>
                </a:solidFill>
                <a:latin typeface="Arial"/>
              </a:rPr>
              <a:t>Un workflow que recibe cualquier archivo,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>
                <a:solidFill>
                  <a:srgbClr val="1A1A2E"/>
                </a:solidFill>
                <a:latin typeface="Arial"/>
              </a:rPr>
              <a:t>lo mapea (o lo rechaza) y lo lleva a un dashboard estándar.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4320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6B6B80"/>
                </a:solidFill>
                <a:latin typeface="Arial"/>
              </a:rPr>
              <a:t>Iremos entregando fuentes una a una. El dashboard se acumula y se vuelve consistente: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3429000"/>
            <a:ext cx="1440180" cy="420624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500" b="0">
                <a:solidFill>
                  <a:srgbClr val="1A1A2E"/>
                </a:solidFill>
                <a:latin typeface="Arial"/>
              </a:rPr>
              <a:t>A · CSV limpio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64308" y="3429000"/>
            <a:ext cx="2106385" cy="420624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500" b="0">
                <a:solidFill>
                  <a:srgbClr val="1A1A2E"/>
                </a:solidFill>
                <a:latin typeface="Arial"/>
              </a:rPr>
              <a:t>B · JSON (choca con A)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771861" y="3429000"/>
            <a:ext cx="2272937" cy="420624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500" b="0">
                <a:solidFill>
                  <a:srgbClr val="1A1A2E"/>
                </a:solidFill>
                <a:latin typeface="Arial"/>
              </a:rPr>
              <a:t>C · Excel regional sucio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245966" y="3429000"/>
            <a:ext cx="1606731" cy="420624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500" b="0">
                <a:solidFill>
                  <a:srgbClr val="1A1A2E"/>
                </a:solidFill>
                <a:latin typeface="Arial"/>
              </a:rPr>
              <a:t>USD + TRM BanRep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053866" y="3429000"/>
            <a:ext cx="1690007" cy="420624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500" b="0">
                <a:solidFill>
                  <a:srgbClr val="1A1A2E"/>
                </a:solidFill>
                <a:latin typeface="Arial"/>
              </a:rPr>
              <a:t>Nómina (no mapea)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" y="3995928"/>
            <a:ext cx="1856558" cy="420624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500" b="0">
                <a:solidFill>
                  <a:srgbClr val="1A1A2E"/>
                </a:solidFill>
                <a:latin typeface="Arial"/>
              </a:rPr>
              <a:t>Quincenal (ambiguo)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880686" y="3995928"/>
            <a:ext cx="2689315" cy="420624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500" b="0">
                <a:solidFill>
                  <a:srgbClr val="1A1A2E"/>
                </a:solidFill>
                <a:latin typeface="Arial"/>
              </a:rPr>
              <a:t>Cualitativo: imágenes + texto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48640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700" b="1">
                <a:solidFill>
                  <a:srgbClr val="7B2FF7"/>
                </a:solidFill>
                <a:latin typeface="Arial"/>
              </a:rPr>
              <a:t>Parte cuantitativa </a:t>
            </a:r>
            <a:r>
              <a:rPr sz="1700" b="0">
                <a:solidFill>
                  <a:srgbClr val="1A1A2E"/>
                </a:solidFill>
                <a:latin typeface="Arial"/>
              </a:rPr>
              <a:t>(activación, retención, transacciones, valor) + </a:t>
            </a:r>
            <a:r>
              <a:rPr sz="1700" b="1">
                <a:solidFill>
                  <a:srgbClr val="FF2D78"/>
                </a:solidFill>
                <a:latin typeface="Arial"/>
              </a:rPr>
              <a:t>parte cualitativa </a:t>
            </a:r>
            <a:r>
              <a:rPr sz="1700" b="0">
                <a:solidFill>
                  <a:srgbClr val="1A1A2E"/>
                </a:solidFill>
                <a:latin typeface="Arial"/>
              </a:rPr>
              <a:t>(cómo perciben a Nequi).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22960" y="6419088"/>
            <a:ext cx="2011680" cy="274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60" y="6455664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0">
                <a:solidFill>
                  <a:srgbClr val="6B6B80"/>
                </a:solidFill>
                <a:latin typeface="Arial"/>
              </a:rPr>
              <a:t>DOE · Workshop agéntico · Nequi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24160" y="6455664"/>
            <a:ext cx="12801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6B6B80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658368"/>
            <a:ext cx="256032" cy="2560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207008" y="640080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7B2FF7"/>
                </a:solidFill>
                <a:latin typeface="Arial"/>
              </a:rPr>
              <a:t>EL “AHA”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51560"/>
            <a:ext cx="1051560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1A1A2E"/>
                </a:solidFill>
                <a:latin typeface="Arial"/>
              </a:rPr>
              <a:t>Cada archivo nuevo enseña algo —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>
                <a:solidFill>
                  <a:srgbClr val="7B2FF7"/>
                </a:solidFill>
                <a:latin typeface="Arial"/>
              </a:rPr>
              <a:t>y el sistema se mejora solo.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834640"/>
            <a:ext cx="1993392" cy="1371600"/>
          </a:xfrm>
          <a:prstGeom prst="roundRect">
            <a:avLst/>
          </a:prstGeom>
          <a:solidFill>
            <a:srgbClr val="F5F2FA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>
                <a:solidFill>
                  <a:srgbClr val="1A1A2E"/>
                </a:solidFill>
                <a:latin typeface="Arial"/>
              </a:rPr>
              <a:t>Llega un formato raro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98064" y="3246120"/>
            <a:ext cx="384048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sz="2200" b="1">
                <a:solidFill>
                  <a:srgbClr val="FF2D78"/>
                </a:solidFill>
                <a:latin typeface="Arial"/>
              </a:rPr>
              <a:t>→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090672" y="2834640"/>
            <a:ext cx="1993392" cy="1371600"/>
          </a:xfrm>
          <a:prstGeom prst="roundRect">
            <a:avLst/>
          </a:prstGeom>
          <a:solidFill>
            <a:srgbClr val="F5F2FA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>
                <a:solidFill>
                  <a:srgbClr val="1A1A2E"/>
                </a:solidFill>
                <a:latin typeface="Arial"/>
              </a:rPr>
              <a:t>El validador detecta el edge case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65776" y="3246120"/>
            <a:ext cx="384048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sz="2200" b="1">
                <a:solidFill>
                  <a:srgbClr val="FF2D78"/>
                </a:solidFill>
                <a:latin typeface="Arial"/>
              </a:rPr>
              <a:t>→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358383" y="2834640"/>
            <a:ext cx="1993392" cy="1371600"/>
          </a:xfrm>
          <a:prstGeom prst="roundRect">
            <a:avLst/>
          </a:prstGeom>
          <a:solidFill>
            <a:srgbClr val="F5F2FA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>
                <a:solidFill>
                  <a:srgbClr val="1A1A2E"/>
                </a:solidFill>
                <a:latin typeface="Arial"/>
              </a:rPr>
              <a:t>El agente ajusta el ejecutable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33488" y="3246120"/>
            <a:ext cx="384048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sz="2200" b="1">
                <a:solidFill>
                  <a:srgbClr val="FF2D78"/>
                </a:solidFill>
                <a:latin typeface="Arial"/>
              </a:rPr>
              <a:t>→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26096" y="2834640"/>
            <a:ext cx="1993392" cy="1371600"/>
          </a:xfrm>
          <a:prstGeom prst="roundRect">
            <a:avLst/>
          </a:prstGeom>
          <a:solidFill>
            <a:srgbClr val="F5F2FA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>
                <a:solidFill>
                  <a:srgbClr val="1A1A2E"/>
                </a:solidFill>
                <a:latin typeface="Arial"/>
              </a:rPr>
              <a:t>Registra la regla en la directiva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0" y="3246120"/>
            <a:ext cx="384048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sz="2200" b="1">
                <a:solidFill>
                  <a:srgbClr val="FF2D78"/>
                </a:solidFill>
                <a:latin typeface="Arial"/>
              </a:rPr>
              <a:t>→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893808" y="2834640"/>
            <a:ext cx="1993392" cy="1371600"/>
          </a:xfrm>
          <a:prstGeom prst="roundRect">
            <a:avLst/>
          </a:prstGeom>
          <a:solidFill>
            <a:srgbClr val="F5F2FA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>
                <a:solidFill>
                  <a:srgbClr val="1A1A2E"/>
                </a:solidFill>
                <a:latin typeface="Arial"/>
              </a:rPr>
              <a:t>La próxima vez ya lo sabe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493776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800" b="0">
                <a:solidFill>
                  <a:srgbClr val="1A1A2E"/>
                </a:solidFill>
                <a:latin typeface="Arial"/>
              </a:rPr>
              <a:t>Al final del taller, </a:t>
            </a:r>
            <a:r>
              <a:rPr sz="1800" b="1">
                <a:solidFill>
                  <a:srgbClr val="7B2FF7"/>
                </a:solidFill>
                <a:latin typeface="Arial"/>
              </a:rPr>
              <a:t>directives/</a:t>
            </a:r>
            <a:r>
              <a:rPr sz="1800" b="0">
                <a:solidFill>
                  <a:srgbClr val="1A1A2E"/>
                </a:solidFill>
                <a:latin typeface="Arial"/>
              </a:rPr>
              <a:t> y </a:t>
            </a:r>
            <a:r>
              <a:rPr sz="1800" b="1">
                <a:solidFill>
                  <a:srgbClr val="2B0A3D"/>
                </a:solidFill>
                <a:latin typeface="Arial"/>
              </a:rPr>
              <a:t>execution/</a:t>
            </a:r>
            <a:r>
              <a:rPr sz="1800" b="0">
                <a:solidFill>
                  <a:srgbClr val="1A1A2E"/>
                </a:solidFill>
                <a:latin typeface="Arial"/>
              </a:rPr>
              <a:t> estarán poblados. El workflow quedó construido —  reproducible y tuyo.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22960" y="6419088"/>
            <a:ext cx="2011680" cy="274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6455664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0">
                <a:solidFill>
                  <a:srgbClr val="6B6B80"/>
                </a:solidFill>
                <a:latin typeface="Arial"/>
              </a:rPr>
              <a:t>DOE · Workshop agéntico · Nequi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24160" y="6455664"/>
            <a:ext cx="12801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6B6B80"/>
                </a:solidFill>
                <a:latin typeface="Arial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0A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326880" y="-1097280"/>
            <a:ext cx="5029200" cy="5029200"/>
          </a:xfrm>
          <a:prstGeom prst="ellipse">
            <a:avLst/>
          </a:prstGeom>
          <a:solidFill>
            <a:srgbClr val="7B2F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828800"/>
            <a:ext cx="10058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600" b="1">
                <a:solidFill>
                  <a:srgbClr val="FF2D78"/>
                </a:solidFill>
                <a:latin typeface="Arial"/>
              </a:rPr>
              <a:t>MANOS A LA OBRA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377440"/>
            <a:ext cx="10424160" cy="1645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4600" b="1">
                <a:solidFill>
                  <a:srgbClr val="FFFFFF"/>
                </a:solidFill>
                <a:latin typeface="Arial"/>
              </a:rPr>
              <a:t>Workshop in a box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900" b="0">
                <a:solidFill>
                  <a:srgbClr val="D9CCEC"/>
                </a:solidFill>
                <a:latin typeface="Arial"/>
              </a:rPr>
              <a:t>Datasets + guía paso a paso + prompts listos para pegar.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4389120"/>
            <a:ext cx="10058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CFC0E6"/>
                </a:solidFill>
                <a:latin typeface="Arial"/>
              </a:rPr>
              <a:t>1) Pega la arquitectura DOE en tu CLAUDE.md   2) Lanza el prompt detonante   3) Entrega las fuentes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5852160"/>
            <a:ext cx="100584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FF2D78"/>
                </a:solidFill>
                <a:latin typeface="Arial"/>
              </a:rPr>
              <a:t>Sigue la guía: GUIA_PASO_A_PASO.docx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658368"/>
            <a:ext cx="256032" cy="2560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207008" y="640080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7B2FF7"/>
                </a:solidFill>
                <a:latin typeface="Arial"/>
              </a:rPr>
              <a:t>EL PROBLEMA HIPOTÉTICO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51560"/>
            <a:ext cx="10515600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300" b="1">
                <a:solidFill>
                  <a:srgbClr val="1A1A2E"/>
                </a:solidFill>
                <a:latin typeface="Arial"/>
              </a:rPr>
              <a:t>“Recibo reportes de mil formatos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1A1A2E"/>
                </a:solidFill>
                <a:latin typeface="Arial"/>
              </a:rPr>
              <a:t>y no logro consolidarlos.”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697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600" b="0">
                <a:solidFill>
                  <a:srgbClr val="6B6B80"/>
                </a:solidFill>
                <a:latin typeface="Arial"/>
              </a:rPr>
              <a:t>Cada área manda su data a su manera, en su formato, con su moneda: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3383280"/>
            <a:ext cx="1107077" cy="420624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500" b="0">
                <a:solidFill>
                  <a:srgbClr val="1A1A2E"/>
                </a:solidFill>
                <a:latin typeface="Arial"/>
              </a:rPr>
              <a:t>CSV limpio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131205" y="3383280"/>
            <a:ext cx="2439488" cy="420624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500" b="0">
                <a:solidFill>
                  <a:srgbClr val="1A1A2E"/>
                </a:solidFill>
                <a:latin typeface="Arial"/>
              </a:rPr>
              <a:t>JSON del sistema de growth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771861" y="3383280"/>
            <a:ext cx="1773282" cy="420624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500" b="0">
                <a:solidFill>
                  <a:srgbClr val="1A1A2E"/>
                </a:solidFill>
                <a:latin typeface="Arial"/>
              </a:rPr>
              <a:t>Excel regional (;)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746312" y="3383280"/>
            <a:ext cx="1773282" cy="420624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500" b="0">
                <a:solidFill>
                  <a:srgbClr val="1A1A2E"/>
                </a:solidFill>
                <a:latin typeface="Arial"/>
              </a:rPr>
              <a:t>Movimientos en USD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720763" y="3383280"/>
            <a:ext cx="1440180" cy="420624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500" b="0">
                <a:solidFill>
                  <a:srgbClr val="1A1A2E"/>
                </a:solidFill>
                <a:latin typeface="Arial"/>
              </a:rPr>
              <a:t>Nómina de RRHH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" y="3950208"/>
            <a:ext cx="1523455" cy="420624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500" b="0">
                <a:solidFill>
                  <a:srgbClr val="1A1A2E"/>
                </a:solidFill>
                <a:latin typeface="Arial"/>
              </a:rPr>
              <a:t>Reporte ambiguo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547583" y="3950208"/>
            <a:ext cx="773974" cy="420624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500" b="0">
                <a:solidFill>
                  <a:srgbClr val="1A1A2E"/>
                </a:solidFill>
                <a:latin typeface="Arial"/>
              </a:rPr>
              <a:t>Tweets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22726" y="3950208"/>
            <a:ext cx="1773282" cy="420624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500" b="0">
                <a:solidFill>
                  <a:srgbClr val="1A1A2E"/>
                </a:solidFill>
                <a:latin typeface="Arial"/>
              </a:rPr>
              <a:t>Reseñas de tiendas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97176" y="3950208"/>
            <a:ext cx="1606731" cy="420624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500" b="0">
                <a:solidFill>
                  <a:srgbClr val="1A1A2E"/>
                </a:solidFill>
                <a:latin typeface="Arial"/>
              </a:rPr>
              <a:t>Chats de soporte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05076" y="3950208"/>
            <a:ext cx="857250" cy="420624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B2FF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500" b="0">
                <a:solidFill>
                  <a:srgbClr val="1A1A2E"/>
                </a:solidFill>
                <a:latin typeface="Arial"/>
              </a:rPr>
              <a:t>TikToks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53212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700" b="1">
                <a:solidFill>
                  <a:srgbClr val="7B2FF7"/>
                </a:solidFill>
                <a:latin typeface="Arial"/>
              </a:rPr>
              <a:t>¿Cómo lo unifico en UN dashboard, consistente, sin volverme loco cada vez?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2960" y="6419088"/>
            <a:ext cx="2011680" cy="274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" y="6455664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0">
                <a:solidFill>
                  <a:srgbClr val="6B6B80"/>
                </a:solidFill>
                <a:latin typeface="Arial"/>
              </a:rPr>
              <a:t>DOE · Workshop agéntico · Nequi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424160" y="6455664"/>
            <a:ext cx="12801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6B6B80"/>
                </a:solidFill>
                <a:latin typeface="Arial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658368"/>
            <a:ext cx="256032" cy="2560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207008" y="640080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7B2FF7"/>
                </a:solidFill>
                <a:latin typeface="Arial"/>
              </a:rPr>
              <a:t>POR QUÉ DUELE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5156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>
                <a:solidFill>
                  <a:srgbClr val="1A1A2E"/>
                </a:solidFill>
                <a:latin typeface="Arial"/>
              </a:rPr>
              <a:t>Le pides al agente lo mismo dos veces…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468880"/>
            <a:ext cx="5074920" cy="2651760"/>
          </a:xfrm>
          <a:prstGeom prst="roundRect">
            <a:avLst/>
          </a:prstGeom>
          <a:solidFill>
            <a:srgbClr val="F5F2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263640" y="2468880"/>
            <a:ext cx="5074920" cy="2651760"/>
          </a:xfrm>
          <a:prstGeom prst="roundRect">
            <a:avLst/>
          </a:prstGeom>
          <a:solidFill>
            <a:srgbClr val="F5F2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2697480"/>
            <a:ext cx="4572000" cy="228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7B2FF7"/>
                </a:solidFill>
                <a:latin typeface="Arial"/>
              </a:rPr>
              <a:t>Intento 1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>
                <a:solidFill>
                  <a:srgbClr val="1A1A2E"/>
                </a:solidFill>
                <a:latin typeface="Arial"/>
              </a:rPr>
              <a:t>“Hazme un dashboard con esta data”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6B6B80"/>
                </a:solidFill>
                <a:latin typeface="Arial"/>
              </a:rPr>
              <a:t>→ barras, en COP, 4 métricas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697480"/>
            <a:ext cx="4572000" cy="228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FF2D78"/>
                </a:solidFill>
                <a:latin typeface="Arial"/>
              </a:rPr>
              <a:t>Intento 2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>
                <a:solidFill>
                  <a:srgbClr val="1A1A2E"/>
                </a:solidFill>
                <a:latin typeface="Arial"/>
              </a:rPr>
              <a:t>“Hazme un dashboard con esta data”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6B6B80"/>
                </a:solidFill>
                <a:latin typeface="Arial"/>
              </a:rPr>
              <a:t>→ líneas, mezcla monedas, otras métricas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5440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800" b="0">
                <a:solidFill>
                  <a:srgbClr val="1A1A2E"/>
                </a:solidFill>
                <a:latin typeface="Arial"/>
              </a:rPr>
              <a:t>Mismo prompt, </a:t>
            </a:r>
            <a:r>
              <a:rPr sz="1800" b="1">
                <a:solidFill>
                  <a:srgbClr val="FF2D78"/>
                </a:solidFill>
                <a:latin typeface="Arial"/>
              </a:rPr>
              <a:t>resultados distintos</a:t>
            </a:r>
            <a:r>
              <a:rPr sz="1800" b="0">
                <a:solidFill>
                  <a:srgbClr val="1A1A2E"/>
                </a:solidFill>
                <a:latin typeface="Arial"/>
              </a:rPr>
              <a:t>. No es reproducible, no es confiable, no escala.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2960" y="6419088"/>
            <a:ext cx="2011680" cy="274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6455664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0">
                <a:solidFill>
                  <a:srgbClr val="6B6B80"/>
                </a:solidFill>
                <a:latin typeface="Arial"/>
              </a:rPr>
              <a:t>DOE · Workshop agéntico · Nequi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24160" y="6455664"/>
            <a:ext cx="12801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6B6B80"/>
                </a:solidFill>
                <a:latin typeface="Arial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0A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658368"/>
            <a:ext cx="256032" cy="2560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207008" y="640080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7B2FF7"/>
                </a:solidFill>
                <a:latin typeface="Arial"/>
              </a:rPr>
              <a:t>LA CAUSA DE FONDO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Los LLM son probabilísticos.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>
                <a:solidFill>
                  <a:srgbClr val="D9CCEC"/>
                </a:solidFill>
                <a:latin typeface="Arial"/>
              </a:rPr>
              <a:t>La lógica de negocio es determinista y exige consistencia.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3200400"/>
            <a:ext cx="10515600" cy="1737360"/>
          </a:xfrm>
          <a:prstGeom prst="roundRect">
            <a:avLst/>
          </a:prstGeom>
          <a:solidFill>
            <a:srgbClr val="3A12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88720" y="3429000"/>
            <a:ext cx="9784080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800" b="0">
                <a:solidFill>
                  <a:srgbClr val="FFFFFF"/>
                </a:solidFill>
                <a:latin typeface="Arial"/>
              </a:rPr>
              <a:t>Si el agente hace TODO a mano, los errores se acumulan: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200" b="0">
                <a:solidFill>
                  <a:srgbClr val="D9CCEC"/>
                </a:solidFill>
                <a:latin typeface="Arial"/>
              </a:rPr>
              <a:t>90% de acierto por paso  →  0.9⁵ = </a:t>
            </a:r>
            <a:r>
              <a:rPr sz="2200" b="1">
                <a:solidFill>
                  <a:srgbClr val="FF2D78"/>
                </a:solidFill>
                <a:latin typeface="Arial"/>
              </a:rPr>
              <a:t>59% de éxito en 5 pasos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25780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700" b="0">
                <a:solidFill>
                  <a:srgbClr val="CFC0E6"/>
                </a:solidFill>
                <a:latin typeface="Arial"/>
              </a:rPr>
              <a:t>La salida: empujar la complejidad hacia código determinista. El agente solo decide.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6419088"/>
            <a:ext cx="2011680" cy="274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6455664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0">
                <a:solidFill>
                  <a:srgbClr val="B8A8CC"/>
                </a:solidFill>
                <a:latin typeface="Arial"/>
              </a:rPr>
              <a:t>DOE · Workshop agéntico · Nequi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0" y="6455664"/>
            <a:ext cx="12801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B8A8CC"/>
                </a:solidFill>
                <a:latin typeface="Arial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658368"/>
            <a:ext cx="256032" cy="2560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207008" y="640080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7B2FF7"/>
                </a:solidFill>
                <a:latin typeface="Arial"/>
              </a:rPr>
              <a:t>LA SOLUCIÓN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058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3200" b="1">
                <a:solidFill>
                  <a:srgbClr val="1A1A2E"/>
                </a:solidFill>
                <a:latin typeface="Arial"/>
              </a:rPr>
              <a:t>DOE: una arquitectura de 3 capas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78308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6B6B80"/>
                </a:solidFill>
                <a:latin typeface="Arial"/>
              </a:rPr>
              <a:t>Cada capa tiene una sola responsabilidad. Así el sistema es confiable y reproducible.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2468880"/>
            <a:ext cx="10515600" cy="1078992"/>
          </a:xfrm>
          <a:prstGeom prst="roundRect">
            <a:avLst/>
          </a:prstGeom>
          <a:solidFill>
            <a:srgbClr val="7B2F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51560" y="2706624"/>
            <a:ext cx="603504" cy="603504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7B2FF7"/>
                </a:solidFill>
                <a:latin typeface="Arial"/>
              </a:rPr>
              <a:t>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0240" y="2615184"/>
            <a:ext cx="9052560" cy="8961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Arial"/>
              </a:rPr>
              <a:t>Directiva — Qué hacer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F0E8FA"/>
                </a:solidFill>
                <a:latin typeface="Arial"/>
              </a:rPr>
              <a:t>SOPs en Markdown (directives/): objetivos, entradas, salidas, casos extremos.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3703320"/>
            <a:ext cx="10515600" cy="1078992"/>
          </a:xfrm>
          <a:prstGeom prst="round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51560" y="3941063"/>
            <a:ext cx="603504" cy="603504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FF2D78"/>
                </a:solidFill>
                <a:latin typeface="Arial"/>
              </a:rPr>
              <a:t>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20240" y="3849624"/>
            <a:ext cx="9052560" cy="8961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Arial"/>
              </a:rPr>
              <a:t>Orquestación — Decidir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F0E8FA"/>
                </a:solidFill>
                <a:latin typeface="Arial"/>
              </a:rPr>
              <a:t>Tu trabajo como agente: leer directivas, enrutar, manejar errores, pedir aclaraciones.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4937760"/>
            <a:ext cx="10515600" cy="1078992"/>
          </a:xfrm>
          <a:prstGeom prst="roundRect">
            <a:avLst/>
          </a:prstGeom>
          <a:solidFill>
            <a:srgbClr val="2B0A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1051560" y="5175504"/>
            <a:ext cx="603504" cy="603504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0A3D"/>
                </a:solidFill>
                <a:latin typeface="Arial"/>
              </a:rPr>
              <a:t>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20240" y="5084064"/>
            <a:ext cx="9052560" cy="8961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Arial"/>
              </a:rPr>
              <a:t>Ejecución — Hacer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F0E8FA"/>
                </a:solidFill>
                <a:latin typeface="Arial"/>
              </a:rPr>
              <a:t>Scripts de Python deterministas (execution/): rápidos, testeables, siempre igual.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22960" y="6419088"/>
            <a:ext cx="2011680" cy="274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6455664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0">
                <a:solidFill>
                  <a:srgbClr val="6B6B80"/>
                </a:solidFill>
                <a:latin typeface="Arial"/>
              </a:rPr>
              <a:t>DOE · Workshop agéntico · Nequi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24160" y="6455664"/>
            <a:ext cx="12801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6B6B80"/>
                </a:solidFill>
                <a:latin typeface="Arial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658368"/>
            <a:ext cx="256032" cy="2560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207008" y="640080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7B2FF7"/>
                </a:solidFill>
                <a:latin typeface="Arial"/>
              </a:rPr>
              <a:t>CAPA 1 · DIRECTIVA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058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3400" b="1">
                <a:solidFill>
                  <a:srgbClr val="7B2FF7"/>
                </a:solidFill>
                <a:latin typeface="Arial"/>
              </a:rPr>
              <a:t>Qué hacer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1828800"/>
            <a:ext cx="10515600" cy="1078992"/>
          </a:xfrm>
          <a:prstGeom prst="roundRect">
            <a:avLst/>
          </a:prstGeom>
          <a:solidFill>
            <a:srgbClr val="7B2F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" y="2066543"/>
            <a:ext cx="603504" cy="603504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7B2FF7"/>
                </a:solidFill>
                <a:latin typeface="Arial"/>
              </a:rPr>
              <a:t>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20240" y="1975104"/>
            <a:ext cx="9052560" cy="8961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Arial"/>
              </a:rPr>
              <a:t>Directiva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F0E8FA"/>
                </a:solidFill>
                <a:latin typeface="Arial"/>
              </a:rPr>
              <a:t>El contrato, en lenguaje natural.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246120"/>
            <a:ext cx="1051560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0">
                <a:solidFill>
                  <a:srgbClr val="1A1A2E"/>
                </a:solidFill>
                <a:latin typeface="Arial"/>
              </a:rPr>
              <a:t>• Son SOPs en Markdown, como instrucciones a un colega nuevo.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0">
                <a:solidFill>
                  <a:srgbClr val="1A1A2E"/>
                </a:solidFill>
                <a:latin typeface="Arial"/>
              </a:rPr>
              <a:t>• Definen el esquema canónico, reglas de mapeo y normalización, y casos extremos.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0">
                <a:solidFill>
                  <a:srgbClr val="1A1A2E"/>
                </a:solidFill>
                <a:latin typeface="Arial"/>
              </a:rPr>
              <a:t>• Ejemplo: “toda cifra en USD se convierte a COP con la TRM del día, descargada del BanRep”.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800" b="0">
                <a:solidFill>
                  <a:srgbClr val="1A1A2E"/>
                </a:solidFill>
                <a:latin typeface="Arial"/>
              </a:rPr>
              <a:t>• Son documentos vivos: se mejoran cuando el agente aprende algo nuevo.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2960" y="6419088"/>
            <a:ext cx="2011680" cy="274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6455664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0">
                <a:solidFill>
                  <a:srgbClr val="6B6B80"/>
                </a:solidFill>
                <a:latin typeface="Arial"/>
              </a:rPr>
              <a:t>DOE · Workshop agéntico · Nequi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24160" y="6455664"/>
            <a:ext cx="12801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6B6B80"/>
                </a:solidFill>
                <a:latin typeface="Arial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658368"/>
            <a:ext cx="256032" cy="2560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207008" y="640080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7B2FF7"/>
                </a:solidFill>
                <a:latin typeface="Arial"/>
              </a:rPr>
              <a:t>CAPA 2 · ORQUESTACIÓN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058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3400" b="1">
                <a:solidFill>
                  <a:srgbClr val="FF2D78"/>
                </a:solidFill>
                <a:latin typeface="Arial"/>
              </a:rPr>
              <a:t>Decidir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1828800"/>
            <a:ext cx="10515600" cy="1078992"/>
          </a:xfrm>
          <a:prstGeom prst="round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" y="2066543"/>
            <a:ext cx="603504" cy="603504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FF2D78"/>
                </a:solidFill>
                <a:latin typeface="Arial"/>
              </a:rPr>
              <a:t>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20240" y="1975104"/>
            <a:ext cx="9052560" cy="8961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Arial"/>
              </a:rPr>
              <a:t>Orquestación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F0E8FA"/>
                </a:solidFill>
                <a:latin typeface="Arial"/>
              </a:rPr>
              <a:t>El puente entre intención y ejecución.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24612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800" b="1">
                <a:solidFill>
                  <a:srgbClr val="1A1A2E"/>
                </a:solidFill>
                <a:latin typeface="Arial"/>
              </a:rPr>
              <a:t>Ante un archivo nuevo, el agente decide: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3840480"/>
            <a:ext cx="3383279" cy="420624"/>
          </a:xfrm>
          <a:prstGeom prst="roundRect">
            <a:avLst/>
          </a:prstGeom>
          <a:solidFill>
            <a:srgbClr val="F5F2FA"/>
          </a:solidFill>
          <a:ln w="15875">
            <a:solidFill>
              <a:srgbClr val="FF2D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600" b="0">
                <a:solidFill>
                  <a:srgbClr val="1A1A2E"/>
                </a:solidFill>
                <a:latin typeface="Arial"/>
              </a:rPr>
              <a:t>✓ Mapea  →  lo normaliza al esquema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07408" y="3840480"/>
            <a:ext cx="3383279" cy="420624"/>
          </a:xfrm>
          <a:prstGeom prst="roundRect">
            <a:avLst/>
          </a:prstGeom>
          <a:solidFill>
            <a:srgbClr val="F5F2FA"/>
          </a:solidFill>
          <a:ln w="15875">
            <a:solidFill>
              <a:srgbClr val="FF2D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600" b="0">
                <a:solidFill>
                  <a:srgbClr val="1A1A2E"/>
                </a:solidFill>
                <a:latin typeface="Arial"/>
              </a:rPr>
              <a:t>✗ No mapea  →  lo rechaza y explica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" y="4407408"/>
            <a:ext cx="3827417" cy="420624"/>
          </a:xfrm>
          <a:prstGeom prst="roundRect">
            <a:avLst/>
          </a:prstGeom>
          <a:solidFill>
            <a:srgbClr val="F5F2FA"/>
          </a:solidFill>
          <a:ln w="15875">
            <a:solidFill>
              <a:srgbClr val="FF2D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600" b="0">
                <a:solidFill>
                  <a:srgbClr val="1A1A2E"/>
                </a:solidFill>
                <a:latin typeface="Arial"/>
              </a:rPr>
              <a:t>? Ambiguo  →  pregunta antes de adivinar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21208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700" b="0">
                <a:solidFill>
                  <a:srgbClr val="6B6B80"/>
                </a:solidFill>
                <a:latin typeface="Arial"/>
              </a:rPr>
              <a:t>No hace scraping ni cálculos a mano: lee la directiva y llama al ejecutable correcto.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960" y="6419088"/>
            <a:ext cx="2011680" cy="274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6455664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0">
                <a:solidFill>
                  <a:srgbClr val="6B6B80"/>
                </a:solidFill>
                <a:latin typeface="Arial"/>
              </a:rPr>
              <a:t>DOE · Workshop agéntico · Nequi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24160" y="6455664"/>
            <a:ext cx="12801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6B6B80"/>
                </a:solidFill>
                <a:latin typeface="Arial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658368"/>
            <a:ext cx="256032" cy="2560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207008" y="640080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7B2FF7"/>
                </a:solidFill>
                <a:latin typeface="Arial"/>
              </a:rPr>
              <a:t>CAPA 3 · EJECUCIÓN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058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3400" b="1">
                <a:solidFill>
                  <a:srgbClr val="2B0A3D"/>
                </a:solidFill>
                <a:latin typeface="Arial"/>
              </a:rPr>
              <a:t>Hacer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1828800"/>
            <a:ext cx="10515600" cy="1078992"/>
          </a:xfrm>
          <a:prstGeom prst="roundRect">
            <a:avLst/>
          </a:prstGeom>
          <a:solidFill>
            <a:srgbClr val="2B0A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" y="2066543"/>
            <a:ext cx="603504" cy="603504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00" b="1">
                <a:solidFill>
                  <a:srgbClr val="2B0A3D"/>
                </a:solidFill>
                <a:latin typeface="Arial"/>
              </a:rPr>
              <a:t>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20240" y="1975104"/>
            <a:ext cx="9052560" cy="8961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Arial"/>
              </a:rPr>
              <a:t>Ejecución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F0E8FA"/>
                </a:solidFill>
                <a:latin typeface="Arial"/>
              </a:rPr>
              <a:t>Código determinista que no improvisa.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24612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800" b="1">
                <a:solidFill>
                  <a:srgbClr val="1A1A2E"/>
                </a:solidFill>
                <a:latin typeface="Arial"/>
              </a:rPr>
              <a:t>Ejemplo del taller: convertir USD → COP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84048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700" b="0">
                <a:solidFill>
                  <a:srgbClr val="1A1A2E"/>
                </a:solidFill>
                <a:latin typeface="Arial"/>
              </a:rPr>
              <a:t>1. Descargar la TRM oficial del Banco de la República (datos.gov.co).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700" b="0">
                <a:solidFill>
                  <a:srgbClr val="1A1A2E"/>
                </a:solidFill>
                <a:latin typeface="Arial"/>
              </a:rPr>
              <a:t>2. Buscar la TRM vigente el día de cada transacción (range-join por fecha).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700" b="0">
                <a:solidFill>
                  <a:srgbClr val="1A1A2E"/>
                </a:solidFill>
                <a:latin typeface="Arial"/>
              </a:rPr>
              <a:t>3. Multiplicar y agregar al mes — el mismo resultado, siempre.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12B76A"/>
                </a:solidFill>
                <a:latin typeface="Arial"/>
              </a:rPr>
              <a:t>Una vez existe el script, la conversión es idéntica en cada corrida. Esa es la consistencia.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2960" y="6419088"/>
            <a:ext cx="2011680" cy="274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6455664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0">
                <a:solidFill>
                  <a:srgbClr val="6B6B80"/>
                </a:solidFill>
                <a:latin typeface="Arial"/>
              </a:rPr>
              <a:t>DOE · Workshop agéntico · Nequi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24160" y="6455664"/>
            <a:ext cx="12801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6B6B80"/>
                </a:solidFill>
                <a:latin typeface="Arial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B0A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658368"/>
            <a:ext cx="256032" cy="2560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207008" y="640080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7B2FF7"/>
                </a:solidFill>
                <a:latin typeface="Arial"/>
              </a:rPr>
              <a:t>POR QUÉ FUNCIONA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09728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El agente solo decide. El código hace.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286000"/>
            <a:ext cx="10515600" cy="1051560"/>
          </a:xfrm>
          <a:prstGeom prst="roundRect">
            <a:avLst/>
          </a:prstGeom>
          <a:solidFill>
            <a:srgbClr val="3A12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822960" y="2286000"/>
            <a:ext cx="146304" cy="1051560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88720" y="2404872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FFFFFF"/>
                </a:solidFill>
                <a:latin typeface="Arial"/>
              </a:rPr>
              <a:t>Complejidad en el código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CFC0E6"/>
                </a:solidFill>
                <a:latin typeface="Arial"/>
              </a:rPr>
              <a:t>Lo determinista vive en scripts probados, no en el prompt.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3520440"/>
            <a:ext cx="10515600" cy="1051560"/>
          </a:xfrm>
          <a:prstGeom prst="roundRect">
            <a:avLst/>
          </a:prstGeom>
          <a:solidFill>
            <a:srgbClr val="3A12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22960" y="3520440"/>
            <a:ext cx="146304" cy="1051560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88720" y="3639312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FFFFFF"/>
                </a:solidFill>
                <a:latin typeface="Arial"/>
              </a:rPr>
              <a:t>Auto-corrección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CFC0E6"/>
                </a:solidFill>
                <a:latin typeface="Arial"/>
              </a:rPr>
              <a:t>Si algo falla: corrige el script, pruébalo, y actualiza la directiva.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" y="4754880"/>
            <a:ext cx="10515600" cy="1051560"/>
          </a:xfrm>
          <a:prstGeom prst="roundRect">
            <a:avLst/>
          </a:prstGeom>
          <a:solidFill>
            <a:srgbClr val="3A12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22960" y="4754880"/>
            <a:ext cx="146304" cy="1051560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88720" y="4873752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1900" b="1">
                <a:solidFill>
                  <a:srgbClr val="FFFFFF"/>
                </a:solidFill>
                <a:latin typeface="Arial"/>
              </a:rPr>
              <a:t>Directivas vivas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CFC0E6"/>
                </a:solidFill>
                <a:latin typeface="Arial"/>
              </a:rPr>
              <a:t>Cada aprendizaje (rate limits, formatos raros) queda registrado y no se pierde.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22960" y="6419088"/>
            <a:ext cx="2011680" cy="27432"/>
          </a:xfrm>
          <a:prstGeom prst="rect">
            <a:avLst/>
          </a:prstGeom>
          <a:solidFill>
            <a:srgbClr val="FF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60" y="6455664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0">
                <a:solidFill>
                  <a:srgbClr val="B8A8CC"/>
                </a:solidFill>
                <a:latin typeface="Arial"/>
              </a:rPr>
              <a:t>DOE · Workshop agéntico · Nequi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24160" y="6455664"/>
            <a:ext cx="12801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B8A8CC"/>
                </a:solidFill>
                <a:latin typeface="Arial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